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15113000" cy="21374100"/>
  <p:notesSz cx="6858000" cy="9144000"/>
  <p:embeddedFontLst>
    <p:embeddedFont>
      <p:font typeface="Barlow Bold" charset="1" panose="00000800000000000000"/>
      <p:regular r:id="rId7"/>
    </p:embeddedFont>
    <p:embeddedFont>
      <p:font typeface="Open Sans Bold" charset="1" panose="00000000000000000000"/>
      <p:regular r:id="rId8"/>
    </p:embeddedFont>
    <p:embeddedFont>
      <p:font typeface="Open Sans" charset="1" panose="00000000000000000000"/>
      <p:regular r:id="rId9"/>
    </p:embeddedFont>
    <p:embeddedFont>
      <p:font typeface="Code Pro Bold" charset="1" panose="00000800000000000000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12" Target="../media/image11.png" Type="http://schemas.openxmlformats.org/officeDocument/2006/relationships/image"/><Relationship Id="rId13" Target="../media/image12.png" Type="http://schemas.openxmlformats.org/officeDocument/2006/relationships/image"/><Relationship Id="rId14" Target="../media/image13.png" Type="http://schemas.openxmlformats.org/officeDocument/2006/relationships/image"/><Relationship Id="rId15" Target="../media/image14.png" Type="http://schemas.openxmlformats.org/officeDocument/2006/relationships/image"/><Relationship Id="rId16" Target="../media/image15.png" Type="http://schemas.openxmlformats.org/officeDocument/2006/relationships/image"/><Relationship Id="rId17" Target="../media/image16.png" Type="http://schemas.openxmlformats.org/officeDocument/2006/relationships/image"/><Relationship Id="rId18" Target="../media/image17.pn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5120000" cy="21384000"/>
          </a:xfrm>
          <a:custGeom>
            <a:avLst/>
            <a:gdLst/>
            <a:ahLst/>
            <a:cxnLst/>
            <a:rect r="r" b="b" t="t" l="l"/>
            <a:pathLst>
              <a:path h="21384000" w="15120000">
                <a:moveTo>
                  <a:pt x="0" y="0"/>
                </a:moveTo>
                <a:lnTo>
                  <a:pt x="15120000" y="0"/>
                </a:lnTo>
                <a:lnTo>
                  <a:pt x="15120000" y="21384000"/>
                </a:lnTo>
                <a:lnTo>
                  <a:pt x="0" y="21384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1527172"/>
            <a:ext cx="2475074" cy="3884081"/>
          </a:xfrm>
          <a:custGeom>
            <a:avLst/>
            <a:gdLst/>
            <a:ahLst/>
            <a:cxnLst/>
            <a:rect r="r" b="b" t="t" l="l"/>
            <a:pathLst>
              <a:path h="3884081" w="2475074">
                <a:moveTo>
                  <a:pt x="0" y="0"/>
                </a:moveTo>
                <a:lnTo>
                  <a:pt x="2475074" y="0"/>
                </a:lnTo>
                <a:lnTo>
                  <a:pt x="2475074" y="3884081"/>
                </a:lnTo>
                <a:lnTo>
                  <a:pt x="0" y="38840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470" t="-13927" r="0" b="-13927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0742760" y="-63269"/>
            <a:ext cx="4356456" cy="4822031"/>
            <a:chOff x="0" y="0"/>
            <a:chExt cx="5808608" cy="6429375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808608" cy="6429375"/>
            </a:xfrm>
            <a:custGeom>
              <a:avLst/>
              <a:gdLst/>
              <a:ahLst/>
              <a:cxnLst/>
              <a:rect r="r" b="b" t="t" l="l"/>
              <a:pathLst>
                <a:path h="6429375" w="5808608">
                  <a:moveTo>
                    <a:pt x="0" y="0"/>
                  </a:moveTo>
                  <a:lnTo>
                    <a:pt x="5808608" y="0"/>
                  </a:lnTo>
                  <a:lnTo>
                    <a:pt x="5808608" y="6429375"/>
                  </a:lnTo>
                  <a:lnTo>
                    <a:pt x="0" y="6429375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51028" y="20481971"/>
            <a:ext cx="12119238" cy="726178"/>
            <a:chOff x="0" y="0"/>
            <a:chExt cx="1289729" cy="7728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289729" cy="77280"/>
            </a:xfrm>
            <a:custGeom>
              <a:avLst/>
              <a:gdLst/>
              <a:ahLst/>
              <a:cxnLst/>
              <a:rect r="r" b="b" t="t" l="l"/>
              <a:pathLst>
                <a:path h="77280" w="1289729">
                  <a:moveTo>
                    <a:pt x="0" y="0"/>
                  </a:moveTo>
                  <a:lnTo>
                    <a:pt x="1289729" y="0"/>
                  </a:lnTo>
                  <a:lnTo>
                    <a:pt x="1289729" y="77280"/>
                  </a:lnTo>
                  <a:lnTo>
                    <a:pt x="0" y="77280"/>
                  </a:lnTo>
                  <a:close/>
                </a:path>
              </a:pathLst>
            </a:custGeom>
            <a:blipFill>
              <a:blip r:embed="rId5"/>
              <a:stretch>
                <a:fillRect l="0" t="-153919" r="0" b="-153919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-284663" y="19195091"/>
            <a:ext cx="3399383" cy="3354530"/>
            <a:chOff x="0" y="0"/>
            <a:chExt cx="3695043" cy="364628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695043" cy="3646289"/>
            </a:xfrm>
            <a:custGeom>
              <a:avLst/>
              <a:gdLst/>
              <a:ahLst/>
              <a:cxnLst/>
              <a:rect r="r" b="b" t="t" l="l"/>
              <a:pathLst>
                <a:path h="3646289" w="3695043">
                  <a:moveTo>
                    <a:pt x="0" y="0"/>
                  </a:moveTo>
                  <a:lnTo>
                    <a:pt x="3695043" y="0"/>
                  </a:lnTo>
                  <a:lnTo>
                    <a:pt x="3695043" y="3646289"/>
                  </a:lnTo>
                  <a:lnTo>
                    <a:pt x="0" y="3646289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sp>
        <p:nvSpPr>
          <p:cNvPr name="Freeform 10" id="10"/>
          <p:cNvSpPr/>
          <p:nvPr/>
        </p:nvSpPr>
        <p:spPr>
          <a:xfrm flipH="false" flipV="false" rot="0">
            <a:off x="2849399" y="774364"/>
            <a:ext cx="9407852" cy="2299204"/>
          </a:xfrm>
          <a:custGeom>
            <a:avLst/>
            <a:gdLst/>
            <a:ahLst/>
            <a:cxnLst/>
            <a:rect r="r" b="b" t="t" l="l"/>
            <a:pathLst>
              <a:path h="2299204" w="9407852">
                <a:moveTo>
                  <a:pt x="0" y="0"/>
                </a:moveTo>
                <a:lnTo>
                  <a:pt x="9407852" y="0"/>
                </a:lnTo>
                <a:lnTo>
                  <a:pt x="9407852" y="2299204"/>
                </a:lnTo>
                <a:lnTo>
                  <a:pt x="0" y="229920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0" y="0"/>
            <a:ext cx="3493636" cy="2673000"/>
          </a:xfrm>
          <a:custGeom>
            <a:avLst/>
            <a:gdLst/>
            <a:ahLst/>
            <a:cxnLst/>
            <a:rect r="r" b="b" t="t" l="l"/>
            <a:pathLst>
              <a:path h="2673000" w="3493636">
                <a:moveTo>
                  <a:pt x="0" y="0"/>
                </a:moveTo>
                <a:lnTo>
                  <a:pt x="3493636" y="0"/>
                </a:lnTo>
                <a:lnTo>
                  <a:pt x="3493636" y="2673000"/>
                </a:lnTo>
                <a:lnTo>
                  <a:pt x="0" y="2673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AutoShape 12" id="12"/>
          <p:cNvSpPr/>
          <p:nvPr/>
        </p:nvSpPr>
        <p:spPr>
          <a:xfrm>
            <a:off x="7553325" y="6381750"/>
            <a:ext cx="0" cy="13620750"/>
          </a:xfrm>
          <a:prstGeom prst="line">
            <a:avLst/>
          </a:prstGeom>
          <a:ln cap="flat" w="28575">
            <a:solidFill>
              <a:srgbClr val="224B92">
                <a:alpha val="69804"/>
              </a:srgbClr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3" id="13"/>
          <p:cNvGrpSpPr/>
          <p:nvPr/>
        </p:nvGrpSpPr>
        <p:grpSpPr>
          <a:xfrm rot="0">
            <a:off x="1144847" y="3738091"/>
            <a:ext cx="12816956" cy="2148359"/>
            <a:chOff x="0" y="0"/>
            <a:chExt cx="2296654" cy="384962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296654" cy="384962"/>
            </a:xfrm>
            <a:custGeom>
              <a:avLst/>
              <a:gdLst/>
              <a:ahLst/>
              <a:cxnLst/>
              <a:rect r="r" b="b" t="t" l="l"/>
              <a:pathLst>
                <a:path h="384962" w="2296654">
                  <a:moveTo>
                    <a:pt x="29598" y="0"/>
                  </a:moveTo>
                  <a:lnTo>
                    <a:pt x="2267056" y="0"/>
                  </a:lnTo>
                  <a:cubicBezTo>
                    <a:pt x="2274906" y="0"/>
                    <a:pt x="2282434" y="3118"/>
                    <a:pt x="2287985" y="8669"/>
                  </a:cubicBezTo>
                  <a:cubicBezTo>
                    <a:pt x="2293536" y="14220"/>
                    <a:pt x="2296654" y="21748"/>
                    <a:pt x="2296654" y="29598"/>
                  </a:cubicBezTo>
                  <a:lnTo>
                    <a:pt x="2296654" y="355364"/>
                  </a:lnTo>
                  <a:cubicBezTo>
                    <a:pt x="2296654" y="371710"/>
                    <a:pt x="2283403" y="384962"/>
                    <a:pt x="2267056" y="384962"/>
                  </a:cubicBezTo>
                  <a:lnTo>
                    <a:pt x="29598" y="384962"/>
                  </a:lnTo>
                  <a:cubicBezTo>
                    <a:pt x="21748" y="384962"/>
                    <a:pt x="14220" y="381843"/>
                    <a:pt x="8669" y="376293"/>
                  </a:cubicBezTo>
                  <a:cubicBezTo>
                    <a:pt x="3118" y="370742"/>
                    <a:pt x="0" y="363214"/>
                    <a:pt x="0" y="355364"/>
                  </a:cubicBezTo>
                  <a:lnTo>
                    <a:pt x="0" y="29598"/>
                  </a:lnTo>
                  <a:cubicBezTo>
                    <a:pt x="0" y="13251"/>
                    <a:pt x="13251" y="0"/>
                    <a:pt x="29598" y="0"/>
                  </a:cubicBezTo>
                  <a:close/>
                </a:path>
              </a:pathLst>
            </a:custGeom>
            <a:solidFill>
              <a:srgbClr val="E4F1FB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57150"/>
              <a:ext cx="2296654" cy="4421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99"/>
                </a:lnSpc>
              </a:pPr>
            </a:p>
          </p:txBody>
        </p:sp>
      </p:grpSp>
      <p:sp>
        <p:nvSpPr>
          <p:cNvPr name="Freeform 16" id="16"/>
          <p:cNvSpPr/>
          <p:nvPr/>
        </p:nvSpPr>
        <p:spPr>
          <a:xfrm flipH="false" flipV="false" rot="0">
            <a:off x="10681050" y="17115081"/>
            <a:ext cx="2912520" cy="2907845"/>
          </a:xfrm>
          <a:custGeom>
            <a:avLst/>
            <a:gdLst/>
            <a:ahLst/>
            <a:cxnLst/>
            <a:rect r="r" b="b" t="t" l="l"/>
            <a:pathLst>
              <a:path h="2907845" w="2912520">
                <a:moveTo>
                  <a:pt x="0" y="0"/>
                </a:moveTo>
                <a:lnTo>
                  <a:pt x="2912520" y="0"/>
                </a:lnTo>
                <a:lnTo>
                  <a:pt x="2912520" y="2907845"/>
                </a:lnTo>
                <a:lnTo>
                  <a:pt x="0" y="290784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696871" y="9412668"/>
            <a:ext cx="5073734" cy="434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  <a:spcBef>
                <a:spcPct val="0"/>
              </a:spcBef>
            </a:pPr>
            <a:r>
              <a:rPr lang="en-US" b="true" sz="2499" spc="124" strike="noStrike" u="none">
                <a:solidFill>
                  <a:srgbClr val="224B92"/>
                </a:solidFill>
                <a:latin typeface="Barlow Bold"/>
                <a:ea typeface="Barlow Bold"/>
                <a:cs typeface="Barlow Bold"/>
                <a:sym typeface="Barlow Bold"/>
              </a:rPr>
              <a:t>2. FUNDAMENTAÇÃO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696871" y="13028645"/>
            <a:ext cx="2971545" cy="425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  <a:spcBef>
                <a:spcPct val="0"/>
              </a:spcBef>
            </a:pPr>
            <a:r>
              <a:rPr lang="en-US" b="true" sz="2499" spc="124" strike="noStrike" u="none">
                <a:solidFill>
                  <a:srgbClr val="224B92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3. METODOLOGIA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7891950" y="14398698"/>
            <a:ext cx="4079122" cy="425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  <a:spcBef>
                <a:spcPct val="0"/>
              </a:spcBef>
            </a:pPr>
            <a:r>
              <a:rPr lang="en-US" b="true" sz="2499" spc="124" strike="noStrike" u="none">
                <a:solidFill>
                  <a:srgbClr val="224B92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6. AGRADECIMENTOS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7891950" y="14966902"/>
            <a:ext cx="6758221" cy="5403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239"/>
              </a:lnSpc>
              <a:spcBef>
                <a:spcPct val="0"/>
              </a:spcBef>
            </a:pPr>
            <a:r>
              <a:rPr lang="en-US" sz="1599" spc="79" strike="noStrike" u="none">
                <a:solidFill>
                  <a:srgbClr val="224B92"/>
                </a:solidFill>
                <a:latin typeface="Open Sans"/>
                <a:ea typeface="Open Sans"/>
                <a:cs typeface="Open Sans"/>
                <a:sym typeface="Open Sans"/>
              </a:rPr>
              <a:t>Agradecimentos às instituições financeiras, parcerias e pessoas que contribuem para a realização do estudo.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600239" y="13568275"/>
            <a:ext cx="6259411" cy="5403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239"/>
              </a:lnSpc>
              <a:spcBef>
                <a:spcPct val="0"/>
              </a:spcBef>
            </a:pPr>
            <a:r>
              <a:rPr lang="en-US" sz="1599" spc="79" strike="noStrike" u="none">
                <a:solidFill>
                  <a:srgbClr val="224B92"/>
                </a:solidFill>
                <a:latin typeface="Open Sans"/>
                <a:ea typeface="Open Sans"/>
                <a:cs typeface="Open Sans"/>
                <a:sym typeface="Open Sans"/>
              </a:rPr>
              <a:t>Descreva os procedimentos, instrumentos e técnicas utilizadas para alcançar os objetivos do estudo.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746818" y="4005572"/>
            <a:ext cx="11990759" cy="5378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480"/>
              </a:lnSpc>
              <a:spcBef>
                <a:spcPct val="0"/>
              </a:spcBef>
            </a:pPr>
            <a:r>
              <a:rPr lang="en-US" b="true" sz="3200" spc="160" strike="noStrike" u="none">
                <a:solidFill>
                  <a:srgbClr val="224B92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[TÍTULO DO TRABALHO]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4677870" y="4729403"/>
            <a:ext cx="5833086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b="true" sz="1800" spc="89" strike="noStrike" u="none">
                <a:solidFill>
                  <a:srgbClr val="224B92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Autor 1º, Autor 2º, Autor 3º, Autor 4º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632923" y="5284303"/>
            <a:ext cx="3044947" cy="2641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239"/>
              </a:lnSpc>
              <a:spcBef>
                <a:spcPct val="0"/>
              </a:spcBef>
            </a:pPr>
            <a:r>
              <a:rPr lang="en-US" sz="1599" spc="79" strike="noStrike" u="none">
                <a:solidFill>
                  <a:srgbClr val="224B92"/>
                </a:solidFill>
                <a:latin typeface="Open Sans"/>
                <a:ea typeface="Open Sans"/>
                <a:cs typeface="Open Sans"/>
                <a:sym typeface="Open Sans"/>
              </a:rPr>
              <a:t>1º Instituição • e-mail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4831635" y="5284303"/>
            <a:ext cx="3109676" cy="2641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239"/>
              </a:lnSpc>
              <a:spcBef>
                <a:spcPct val="0"/>
              </a:spcBef>
            </a:pPr>
            <a:r>
              <a:rPr lang="en-US" sz="1599" spc="79" strike="noStrike" u="none">
                <a:solidFill>
                  <a:srgbClr val="224B92"/>
                </a:solidFill>
                <a:latin typeface="Open Sans"/>
                <a:ea typeface="Open Sans"/>
                <a:cs typeface="Open Sans"/>
                <a:sym typeface="Open Sans"/>
              </a:rPr>
              <a:t>2º Instituição • e-mail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8095077" y="5284303"/>
            <a:ext cx="3719520" cy="2641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239"/>
              </a:lnSpc>
              <a:spcBef>
                <a:spcPct val="0"/>
              </a:spcBef>
            </a:pPr>
            <a:r>
              <a:rPr lang="en-US" sz="1599" spc="79" strike="noStrike" u="none">
                <a:solidFill>
                  <a:srgbClr val="224B92"/>
                </a:solidFill>
                <a:latin typeface="Open Sans"/>
                <a:ea typeface="Open Sans"/>
                <a:cs typeface="Open Sans"/>
                <a:sym typeface="Open Sans"/>
              </a:rPr>
              <a:t>3º Instituição • e-mail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801750" y="6911736"/>
            <a:ext cx="6191250" cy="1369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239"/>
              </a:lnSpc>
              <a:spcBef>
                <a:spcPct val="0"/>
              </a:spcBef>
            </a:pPr>
            <a:r>
              <a:rPr lang="en-US" sz="1599" spc="79" strike="noStrike" u="none">
                <a:solidFill>
                  <a:srgbClr val="224B92"/>
                </a:solidFill>
                <a:latin typeface="Open Sans"/>
                <a:ea typeface="Open Sans"/>
                <a:cs typeface="Open Sans"/>
                <a:sym typeface="Open Sans"/>
              </a:rPr>
              <a:t>Apresente o contexto e a relevância do tema abordado neste estudo. Explique de forma clara e objetiva o problema e sua importância para a sociedade e para a ciência. Imagine os objetivos do trabalho e os principais aspectos que será desenvolvidos ao longo do pôster.</a:t>
            </a:r>
          </a:p>
        </p:txBody>
      </p:sp>
      <p:grpSp>
        <p:nvGrpSpPr>
          <p:cNvPr name="Group 28" id="28"/>
          <p:cNvGrpSpPr/>
          <p:nvPr/>
        </p:nvGrpSpPr>
        <p:grpSpPr>
          <a:xfrm rot="0">
            <a:off x="600239" y="10096972"/>
            <a:ext cx="6392761" cy="1980444"/>
            <a:chOff x="0" y="0"/>
            <a:chExt cx="8523682" cy="2640592"/>
          </a:xfrm>
        </p:grpSpPr>
        <p:sp>
          <p:nvSpPr>
            <p:cNvPr name="TextBox 29" id="29"/>
            <p:cNvSpPr txBox="true"/>
            <p:nvPr/>
          </p:nvSpPr>
          <p:spPr>
            <a:xfrm rot="0">
              <a:off x="88900" y="-28575"/>
              <a:ext cx="8434782" cy="10792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 marL="0" indent="0" lvl="0">
                <a:lnSpc>
                  <a:spcPts val="2239"/>
                </a:lnSpc>
                <a:spcBef>
                  <a:spcPct val="0"/>
                </a:spcBef>
              </a:pPr>
              <a:r>
                <a:rPr lang="en-US" sz="1599" spc="79" strike="noStrike" u="none">
                  <a:solidFill>
                    <a:srgbClr val="224B92"/>
                  </a:solidFill>
                  <a:latin typeface="Open Sans"/>
                  <a:ea typeface="Open Sans"/>
                  <a:cs typeface="Open Sans"/>
                  <a:sym typeface="Open Sans"/>
                </a:rPr>
                <a:t>Apresente a base teórica que sustenta o estudo, com conceitos-chave, autores relevantes e evidências claras que fundamentam a pesquisa.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0" y="1193003"/>
              <a:ext cx="8223102" cy="14475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 marL="0" indent="0" lvl="0">
                <a:lnSpc>
                  <a:spcPts val="2239"/>
                </a:lnSpc>
                <a:spcBef>
                  <a:spcPct val="0"/>
                </a:spcBef>
              </a:pPr>
              <a:r>
                <a:rPr lang="en-US" sz="1599" spc="79" strike="noStrike" u="none">
                  <a:solidFill>
                    <a:srgbClr val="224B92"/>
                  </a:solidFill>
                  <a:latin typeface="Open Sans"/>
                  <a:ea typeface="Open Sans"/>
                  <a:cs typeface="Open Sans"/>
                  <a:sym typeface="Open Sans"/>
                </a:rPr>
                <a:t>- Conceitos e definições importantes.</a:t>
              </a:r>
            </a:p>
            <a:p>
              <a:pPr algn="just" marL="0" indent="0" lvl="0">
                <a:lnSpc>
                  <a:spcPts val="2239"/>
                </a:lnSpc>
                <a:spcBef>
                  <a:spcPct val="0"/>
                </a:spcBef>
              </a:pPr>
              <a:r>
                <a:rPr lang="en-US" sz="1599" spc="79" strike="noStrike" u="none">
                  <a:solidFill>
                    <a:srgbClr val="224B92"/>
                  </a:solidFill>
                  <a:latin typeface="Open Sans"/>
                  <a:ea typeface="Open Sans"/>
                  <a:cs typeface="Open Sans"/>
                  <a:sym typeface="Open Sans"/>
                </a:rPr>
                <a:t>- Teorias e estudos relacionados.</a:t>
              </a:r>
            </a:p>
            <a:p>
              <a:pPr algn="just" marL="0" indent="0" lvl="0">
                <a:lnSpc>
                  <a:spcPts val="2239"/>
                </a:lnSpc>
                <a:spcBef>
                  <a:spcPct val="0"/>
                </a:spcBef>
              </a:pPr>
              <a:r>
                <a:rPr lang="en-US" sz="1599" spc="79" strike="noStrike" u="none">
                  <a:solidFill>
                    <a:srgbClr val="224B92"/>
                  </a:solidFill>
                  <a:latin typeface="Open Sans"/>
                  <a:ea typeface="Open Sans"/>
                  <a:cs typeface="Open Sans"/>
                  <a:sym typeface="Open Sans"/>
                </a:rPr>
                <a:t>- Dados e evidências que justificam o estudo e evidências que justificam o estudo.</a:t>
              </a:r>
            </a:p>
          </p:txBody>
        </p:sp>
      </p:grpSp>
      <p:sp>
        <p:nvSpPr>
          <p:cNvPr name="TextBox 31" id="31"/>
          <p:cNvSpPr txBox="true"/>
          <p:nvPr/>
        </p:nvSpPr>
        <p:spPr>
          <a:xfrm rot="0">
            <a:off x="11058790" y="5287702"/>
            <a:ext cx="2678787" cy="2641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239"/>
              </a:lnSpc>
              <a:spcBef>
                <a:spcPct val="0"/>
              </a:spcBef>
            </a:pPr>
            <a:r>
              <a:rPr lang="en-US" sz="1599" spc="79" strike="noStrike" u="none">
                <a:solidFill>
                  <a:srgbClr val="224B92"/>
                </a:solidFill>
                <a:latin typeface="Open Sans"/>
                <a:ea typeface="Open Sans"/>
                <a:cs typeface="Open Sans"/>
                <a:sym typeface="Open Sans"/>
              </a:rPr>
              <a:t>4º Instituição • e-mail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817184" y="6325422"/>
            <a:ext cx="2857500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  <a:spcBef>
                <a:spcPct val="0"/>
              </a:spcBef>
            </a:pPr>
            <a:r>
              <a:rPr lang="en-US" b="true" sz="2499" spc="124" strike="noStrike" u="none">
                <a:solidFill>
                  <a:srgbClr val="224B92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1. INTRODUÇÃO</a:t>
            </a:r>
          </a:p>
        </p:txBody>
      </p:sp>
      <p:sp>
        <p:nvSpPr>
          <p:cNvPr name="Freeform 33" id="33"/>
          <p:cNvSpPr/>
          <p:nvPr/>
        </p:nvSpPr>
        <p:spPr>
          <a:xfrm flipH="false" flipV="false" rot="0">
            <a:off x="7796186" y="6752341"/>
            <a:ext cx="3272372" cy="2176127"/>
          </a:xfrm>
          <a:custGeom>
            <a:avLst/>
            <a:gdLst/>
            <a:ahLst/>
            <a:cxnLst/>
            <a:rect r="r" b="b" t="t" l="l"/>
            <a:pathLst>
              <a:path h="2176127" w="3272372">
                <a:moveTo>
                  <a:pt x="0" y="0"/>
                </a:moveTo>
                <a:lnTo>
                  <a:pt x="3272371" y="0"/>
                </a:lnTo>
                <a:lnTo>
                  <a:pt x="3272371" y="2176127"/>
                </a:lnTo>
                <a:lnTo>
                  <a:pt x="0" y="217612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11392407" y="6752341"/>
            <a:ext cx="3257763" cy="2166413"/>
          </a:xfrm>
          <a:custGeom>
            <a:avLst/>
            <a:gdLst/>
            <a:ahLst/>
            <a:cxnLst/>
            <a:rect r="r" b="b" t="t" l="l"/>
            <a:pathLst>
              <a:path h="2166413" w="3257763">
                <a:moveTo>
                  <a:pt x="0" y="0"/>
                </a:moveTo>
                <a:lnTo>
                  <a:pt x="3257764" y="0"/>
                </a:lnTo>
                <a:lnTo>
                  <a:pt x="3257764" y="2166412"/>
                </a:lnTo>
                <a:lnTo>
                  <a:pt x="0" y="216641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35" id="35"/>
          <p:cNvSpPr txBox="true"/>
          <p:nvPr/>
        </p:nvSpPr>
        <p:spPr>
          <a:xfrm rot="0">
            <a:off x="12045753" y="6345679"/>
            <a:ext cx="2086496" cy="2959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19"/>
              </a:lnSpc>
              <a:spcBef>
                <a:spcPct val="0"/>
              </a:spcBef>
            </a:pPr>
            <a:r>
              <a:rPr lang="en-US" b="true" sz="1799" spc="89" strike="noStrike" u="none">
                <a:solidFill>
                  <a:srgbClr val="224B92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INSERIR FIGURA 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8492396" y="6344472"/>
            <a:ext cx="1988160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b="true" sz="1800" spc="89">
                <a:solidFill>
                  <a:srgbClr val="224B92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INSERIR FIGURA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7941311" y="8951706"/>
            <a:ext cx="2982451" cy="2406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59"/>
              </a:lnSpc>
            </a:pPr>
            <a:r>
              <a:rPr lang="en-US" sz="1399" spc="69">
                <a:solidFill>
                  <a:srgbClr val="224B92"/>
                </a:solidFill>
                <a:latin typeface="Open Sans"/>
                <a:ea typeface="Open Sans"/>
                <a:cs typeface="Open Sans"/>
                <a:sym typeface="Open Sans"/>
              </a:rPr>
              <a:t>Figura 1: Inserir legenda.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1607750" y="8953447"/>
            <a:ext cx="2829173" cy="2406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959"/>
              </a:lnSpc>
              <a:spcBef>
                <a:spcPct val="0"/>
              </a:spcBef>
            </a:pPr>
            <a:r>
              <a:rPr lang="en-US" sz="1399" spc="69" strike="noStrike" u="none">
                <a:solidFill>
                  <a:srgbClr val="224B92"/>
                </a:solidFill>
                <a:latin typeface="Open Sans"/>
                <a:ea typeface="Open Sans"/>
                <a:cs typeface="Open Sans"/>
                <a:sym typeface="Open Sans"/>
              </a:rPr>
              <a:t>Figura 2: Inserir legenda.</a:t>
            </a:r>
          </a:p>
        </p:txBody>
      </p:sp>
      <p:grpSp>
        <p:nvGrpSpPr>
          <p:cNvPr name="Group 39" id="39"/>
          <p:cNvGrpSpPr/>
          <p:nvPr/>
        </p:nvGrpSpPr>
        <p:grpSpPr>
          <a:xfrm rot="0">
            <a:off x="7891950" y="9988608"/>
            <a:ext cx="6758221" cy="912971"/>
            <a:chOff x="0" y="0"/>
            <a:chExt cx="9010961" cy="1217295"/>
          </a:xfrm>
        </p:grpSpPr>
        <p:sp>
          <p:nvSpPr>
            <p:cNvPr name="TextBox 40" id="40"/>
            <p:cNvSpPr txBox="true"/>
            <p:nvPr/>
          </p:nvSpPr>
          <p:spPr>
            <a:xfrm rot="0">
              <a:off x="0" y="-28575"/>
              <a:ext cx="7609256" cy="34443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 marL="0" indent="0" lvl="0">
                <a:lnSpc>
                  <a:spcPts val="2239"/>
                </a:lnSpc>
                <a:spcBef>
                  <a:spcPct val="0"/>
                </a:spcBef>
              </a:pPr>
              <a:r>
                <a:rPr lang="en-US" sz="1599" spc="79" strike="noStrike" u="none">
                  <a:solidFill>
                    <a:srgbClr val="224B92"/>
                  </a:solidFill>
                  <a:latin typeface="Open Sans"/>
                  <a:ea typeface="Open Sans"/>
                  <a:cs typeface="Open Sans"/>
                  <a:sym typeface="Open Sans"/>
                </a:rPr>
                <a:t>Análise dos resultados</a:t>
              </a:r>
            </a:p>
          </p:txBody>
        </p:sp>
        <p:sp>
          <p:nvSpPr>
            <p:cNvPr name="TextBox 41" id="41"/>
            <p:cNvSpPr txBox="true"/>
            <p:nvPr/>
          </p:nvSpPr>
          <p:spPr>
            <a:xfrm rot="0">
              <a:off x="0" y="503188"/>
              <a:ext cx="9010961" cy="7141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 marL="0" indent="0" lvl="0">
                <a:lnSpc>
                  <a:spcPts val="2239"/>
                </a:lnSpc>
                <a:spcBef>
                  <a:spcPct val="0"/>
                </a:spcBef>
              </a:pPr>
              <a:r>
                <a:rPr lang="en-US" sz="1599" spc="79" strike="noStrike" u="none">
                  <a:solidFill>
                    <a:srgbClr val="224B92"/>
                  </a:solidFill>
                  <a:latin typeface="Open Sans"/>
                  <a:ea typeface="Open Sans"/>
                  <a:cs typeface="Open Sans"/>
                  <a:sym typeface="Open Sans"/>
                </a:rPr>
                <a:t>Interprete os resultados apresentados com precisão, evidências, com a coragem de estudo e com a sobrá escritura.</a:t>
              </a:r>
            </a:p>
          </p:txBody>
        </p:sp>
      </p:grpSp>
      <p:sp>
        <p:nvSpPr>
          <p:cNvPr name="TextBox 42" id="42"/>
          <p:cNvSpPr txBox="true"/>
          <p:nvPr/>
        </p:nvSpPr>
        <p:spPr>
          <a:xfrm rot="0">
            <a:off x="7891950" y="9577128"/>
            <a:ext cx="6758221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b="true" sz="1800" spc="89" strike="noStrike" u="none">
                <a:solidFill>
                  <a:srgbClr val="224B92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TABELA / DADOS COMPLEMENTARES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7891950" y="16440737"/>
            <a:ext cx="6544973" cy="434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  <a:spcBef>
                <a:spcPct val="0"/>
              </a:spcBef>
            </a:pPr>
            <a:r>
              <a:rPr lang="en-US" b="true" sz="2499" spc="124" strike="noStrike" u="none">
                <a:solidFill>
                  <a:srgbClr val="224B92"/>
                </a:solidFill>
                <a:latin typeface="Barlow Bold"/>
                <a:ea typeface="Barlow Bold"/>
                <a:cs typeface="Barlow Bold"/>
                <a:sym typeface="Barlow Bold"/>
              </a:rPr>
              <a:t>7. </a:t>
            </a:r>
            <a:r>
              <a:rPr lang="en-US" b="true" sz="2499" spc="124" strike="noStrike" u="none">
                <a:solidFill>
                  <a:srgbClr val="224B92"/>
                </a:solidFill>
                <a:latin typeface="Barlow Bold"/>
                <a:ea typeface="Barlow Bold"/>
                <a:cs typeface="Barlow Bold"/>
                <a:sym typeface="Barlow Bold"/>
              </a:rPr>
              <a:t>RESUMO COMPLETO</a:t>
            </a:r>
            <a:r>
              <a:rPr lang="en-US" b="true" sz="2499" spc="124" strike="noStrike" u="none">
                <a:solidFill>
                  <a:srgbClr val="224B92"/>
                </a:solidFill>
                <a:latin typeface="Barlow Bold"/>
                <a:ea typeface="Barlow Bold"/>
                <a:cs typeface="Barlow Bold"/>
                <a:sym typeface="Barlow Bold"/>
              </a:rPr>
              <a:t> COM REFERÊNCIAS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7891950" y="17841309"/>
            <a:ext cx="2465250" cy="10928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spc="79">
                <a:solidFill>
                  <a:srgbClr val="224B92"/>
                </a:solidFill>
                <a:latin typeface="Open Sans"/>
                <a:ea typeface="Open Sans"/>
                <a:cs typeface="Open Sans"/>
                <a:sym typeface="Open Sans"/>
              </a:rPr>
              <a:t>Aponte a câmera do celular para acessar as referências e a trabalho completo.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7891950" y="12009515"/>
            <a:ext cx="6758221" cy="10928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239"/>
              </a:lnSpc>
              <a:spcBef>
                <a:spcPct val="0"/>
              </a:spcBef>
            </a:pPr>
            <a:r>
              <a:rPr lang="en-US" sz="1599" spc="79" strike="noStrike" u="none">
                <a:solidFill>
                  <a:srgbClr val="224B92"/>
                </a:solidFill>
                <a:latin typeface="Open Sans"/>
                <a:ea typeface="Open Sans"/>
                <a:cs typeface="Open Sans"/>
                <a:sym typeface="Open Sans"/>
              </a:rPr>
              <a:t>Descreva os principais resultados da pesquisa ou do foro adequado. Principalmente inclua as principais metodologias ou práticas, inspirações dos resultados. Sugestões para pesquisas futuras.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7891950" y="11437079"/>
            <a:ext cx="4125773" cy="425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  <a:spcBef>
                <a:spcPct val="0"/>
              </a:spcBef>
            </a:pPr>
            <a:r>
              <a:rPr lang="en-US" b="true" sz="2499" spc="124" strike="noStrike" u="none">
                <a:solidFill>
                  <a:srgbClr val="224B92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5. CONCLUSÃO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600239" y="18097436"/>
            <a:ext cx="5412627" cy="425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  <a:spcBef>
                <a:spcPct val="0"/>
              </a:spcBef>
            </a:pPr>
            <a:r>
              <a:rPr lang="en-US" b="true" sz="2499" spc="124" strike="noStrike" u="none">
                <a:solidFill>
                  <a:srgbClr val="224B92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4. RESULTADOS E DISCUSSÕES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600239" y="18605271"/>
            <a:ext cx="5928391" cy="8166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239"/>
              </a:lnSpc>
              <a:spcBef>
                <a:spcPct val="0"/>
              </a:spcBef>
            </a:pPr>
            <a:r>
              <a:rPr lang="en-US" sz="1599" spc="79" strike="noStrike" u="none">
                <a:solidFill>
                  <a:srgbClr val="224B92"/>
                </a:solidFill>
                <a:latin typeface="Open Sans"/>
                <a:ea typeface="Open Sans"/>
                <a:cs typeface="Open Sans"/>
                <a:sym typeface="Open Sans"/>
              </a:rPr>
              <a:t>Apresente, analise e discute os principais resultados obtidos. Use gráficos, tabelas, figuras e informações relevantes para facilitar a compreensão.</a:t>
            </a:r>
          </a:p>
        </p:txBody>
      </p:sp>
      <p:sp>
        <p:nvSpPr>
          <p:cNvPr name="Freeform 49" id="49"/>
          <p:cNvSpPr/>
          <p:nvPr/>
        </p:nvSpPr>
        <p:spPr>
          <a:xfrm flipH="false" flipV="false" rot="0">
            <a:off x="-509281" y="14755095"/>
            <a:ext cx="1746818" cy="3213287"/>
          </a:xfrm>
          <a:custGeom>
            <a:avLst/>
            <a:gdLst/>
            <a:ahLst/>
            <a:cxnLst/>
            <a:rect r="r" b="b" t="t" l="l"/>
            <a:pathLst>
              <a:path h="3213287" w="1746818">
                <a:moveTo>
                  <a:pt x="0" y="0"/>
                </a:moveTo>
                <a:lnTo>
                  <a:pt x="1746818" y="0"/>
                </a:lnTo>
                <a:lnTo>
                  <a:pt x="1746818" y="3213288"/>
                </a:lnTo>
                <a:lnTo>
                  <a:pt x="0" y="321328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44999"/>
            </a:blip>
            <a:stretch>
              <a:fillRect l="0" t="0" r="0" b="0"/>
            </a:stretch>
          </a:blipFill>
        </p:spPr>
      </p:sp>
      <p:grpSp>
        <p:nvGrpSpPr>
          <p:cNvPr name="Group 50" id="50"/>
          <p:cNvGrpSpPr/>
          <p:nvPr/>
        </p:nvGrpSpPr>
        <p:grpSpPr>
          <a:xfrm rot="0">
            <a:off x="1996394" y="14850975"/>
            <a:ext cx="3600450" cy="2781300"/>
            <a:chOff x="0" y="0"/>
            <a:chExt cx="4800600" cy="3708400"/>
          </a:xfrm>
        </p:grpSpPr>
        <p:grpSp>
          <p:nvGrpSpPr>
            <p:cNvPr name="Group 51" id="51"/>
            <p:cNvGrpSpPr/>
            <p:nvPr/>
          </p:nvGrpSpPr>
          <p:grpSpPr>
            <a:xfrm rot="0">
              <a:off x="0" y="2540000"/>
              <a:ext cx="4800600" cy="1168400"/>
              <a:chOff x="0" y="0"/>
              <a:chExt cx="4800600" cy="1168400"/>
            </a:xfrm>
          </p:grpSpPr>
          <p:sp>
            <p:nvSpPr>
              <p:cNvPr name="Freeform 52" id="52"/>
              <p:cNvSpPr/>
              <p:nvPr/>
            </p:nvSpPr>
            <p:spPr>
              <a:xfrm flipH="false" flipV="false" rot="0">
                <a:off x="0" y="0"/>
                <a:ext cx="4800600" cy="1168400"/>
              </a:xfrm>
              <a:custGeom>
                <a:avLst/>
                <a:gdLst/>
                <a:ahLst/>
                <a:cxnLst/>
                <a:rect r="r" b="b" t="t" l="l"/>
                <a:pathLst>
                  <a:path h="1168400" w="4800600">
                    <a:moveTo>
                      <a:pt x="0" y="0"/>
                    </a:moveTo>
                    <a:lnTo>
                      <a:pt x="4800600" y="0"/>
                    </a:lnTo>
                    <a:lnTo>
                      <a:pt x="4800600" y="1168400"/>
                    </a:lnTo>
                    <a:lnTo>
                      <a:pt x="0" y="1168400"/>
                    </a:lnTo>
                    <a:close/>
                  </a:path>
                </a:pathLst>
              </a:custGeom>
              <a:blipFill>
                <a:blip r:embed="rId13"/>
                <a:stretch>
                  <a:fillRect l="0" t="0" r="0" b="0"/>
                </a:stretch>
              </a:blipFill>
            </p:spPr>
          </p:sp>
        </p:grpSp>
        <p:grpSp>
          <p:nvGrpSpPr>
            <p:cNvPr name="Group 53" id="53"/>
            <p:cNvGrpSpPr/>
            <p:nvPr/>
          </p:nvGrpSpPr>
          <p:grpSpPr>
            <a:xfrm rot="0">
              <a:off x="0" y="0"/>
              <a:ext cx="4800600" cy="1041400"/>
              <a:chOff x="0" y="0"/>
              <a:chExt cx="4800600" cy="1041400"/>
            </a:xfrm>
          </p:grpSpPr>
          <p:sp>
            <p:nvSpPr>
              <p:cNvPr name="Freeform 54" id="54"/>
              <p:cNvSpPr/>
              <p:nvPr/>
            </p:nvSpPr>
            <p:spPr>
              <a:xfrm flipH="false" flipV="false" rot="0">
                <a:off x="0" y="0"/>
                <a:ext cx="4800600" cy="1041400"/>
              </a:xfrm>
              <a:custGeom>
                <a:avLst/>
                <a:gdLst/>
                <a:ahLst/>
                <a:cxnLst/>
                <a:rect r="r" b="b" t="t" l="l"/>
                <a:pathLst>
                  <a:path h="1041400" w="4800600">
                    <a:moveTo>
                      <a:pt x="0" y="0"/>
                    </a:moveTo>
                    <a:lnTo>
                      <a:pt x="4800600" y="0"/>
                    </a:lnTo>
                    <a:lnTo>
                      <a:pt x="4800600" y="1041400"/>
                    </a:lnTo>
                    <a:lnTo>
                      <a:pt x="0" y="1041400"/>
                    </a:lnTo>
                    <a:close/>
                  </a:path>
                </a:pathLst>
              </a:custGeom>
              <a:blipFill>
                <a:blip r:embed="rId14"/>
                <a:stretch>
                  <a:fillRect l="0" t="0" r="0" b="0"/>
                </a:stretch>
              </a:blipFill>
            </p:spPr>
          </p:sp>
        </p:grpSp>
        <p:grpSp>
          <p:nvGrpSpPr>
            <p:cNvPr name="Group 55" id="55"/>
            <p:cNvGrpSpPr/>
            <p:nvPr/>
          </p:nvGrpSpPr>
          <p:grpSpPr>
            <a:xfrm rot="0">
              <a:off x="0" y="1270000"/>
              <a:ext cx="4800600" cy="1041400"/>
              <a:chOff x="0" y="0"/>
              <a:chExt cx="4800600" cy="1041400"/>
            </a:xfrm>
          </p:grpSpPr>
          <p:sp>
            <p:nvSpPr>
              <p:cNvPr name="Freeform 56" id="56"/>
              <p:cNvSpPr/>
              <p:nvPr/>
            </p:nvSpPr>
            <p:spPr>
              <a:xfrm flipH="false" flipV="false" rot="0">
                <a:off x="0" y="0"/>
                <a:ext cx="4800600" cy="1041400"/>
              </a:xfrm>
              <a:custGeom>
                <a:avLst/>
                <a:gdLst/>
                <a:ahLst/>
                <a:cxnLst/>
                <a:rect r="r" b="b" t="t" l="l"/>
                <a:pathLst>
                  <a:path h="1041400" w="4800600">
                    <a:moveTo>
                      <a:pt x="0" y="0"/>
                    </a:moveTo>
                    <a:lnTo>
                      <a:pt x="4800600" y="0"/>
                    </a:lnTo>
                    <a:lnTo>
                      <a:pt x="4800600" y="1041400"/>
                    </a:lnTo>
                    <a:lnTo>
                      <a:pt x="0" y="1041400"/>
                    </a:lnTo>
                    <a:close/>
                  </a:path>
                </a:pathLst>
              </a:custGeom>
              <a:blipFill>
                <a:blip r:embed="rId15"/>
                <a:stretch>
                  <a:fillRect l="0" t="0" r="0" b="0"/>
                </a:stretch>
              </a:blipFill>
            </p:spPr>
          </p:sp>
        </p:grpSp>
        <p:grpSp>
          <p:nvGrpSpPr>
            <p:cNvPr name="Group 57" id="57"/>
            <p:cNvGrpSpPr/>
            <p:nvPr/>
          </p:nvGrpSpPr>
          <p:grpSpPr>
            <a:xfrm rot="0">
              <a:off x="2400300" y="983259"/>
              <a:ext cx="266700" cy="355600"/>
              <a:chOff x="0" y="0"/>
              <a:chExt cx="266700" cy="355600"/>
            </a:xfrm>
          </p:grpSpPr>
          <p:sp>
            <p:nvSpPr>
              <p:cNvPr name="Freeform 58" id="58"/>
              <p:cNvSpPr/>
              <p:nvPr/>
            </p:nvSpPr>
            <p:spPr>
              <a:xfrm flipH="false" flipV="false" rot="0">
                <a:off x="0" y="0"/>
                <a:ext cx="266700" cy="355600"/>
              </a:xfrm>
              <a:custGeom>
                <a:avLst/>
                <a:gdLst/>
                <a:ahLst/>
                <a:cxnLst/>
                <a:rect r="r" b="b" t="t" l="l"/>
                <a:pathLst>
                  <a:path h="355600" w="266700">
                    <a:moveTo>
                      <a:pt x="0" y="0"/>
                    </a:moveTo>
                    <a:lnTo>
                      <a:pt x="266700" y="0"/>
                    </a:lnTo>
                    <a:lnTo>
                      <a:pt x="266700" y="355600"/>
                    </a:lnTo>
                    <a:lnTo>
                      <a:pt x="0" y="355600"/>
                    </a:lnTo>
                    <a:close/>
                  </a:path>
                </a:pathLst>
              </a:custGeom>
              <a:blipFill>
                <a:blip r:embed="rId16"/>
                <a:stretch>
                  <a:fillRect l="0" t="0" r="0" b="0"/>
                </a:stretch>
              </a:blipFill>
            </p:spPr>
          </p:sp>
        </p:grpSp>
        <p:grpSp>
          <p:nvGrpSpPr>
            <p:cNvPr name="Group 59" id="59"/>
            <p:cNvGrpSpPr/>
            <p:nvPr/>
          </p:nvGrpSpPr>
          <p:grpSpPr>
            <a:xfrm rot="0">
              <a:off x="2400300" y="2215159"/>
              <a:ext cx="266700" cy="355600"/>
              <a:chOff x="0" y="0"/>
              <a:chExt cx="266700" cy="355600"/>
            </a:xfrm>
          </p:grpSpPr>
          <p:sp>
            <p:nvSpPr>
              <p:cNvPr name="Freeform 60" id="60"/>
              <p:cNvSpPr/>
              <p:nvPr/>
            </p:nvSpPr>
            <p:spPr>
              <a:xfrm flipH="false" flipV="false" rot="0">
                <a:off x="0" y="0"/>
                <a:ext cx="266700" cy="355600"/>
              </a:xfrm>
              <a:custGeom>
                <a:avLst/>
                <a:gdLst/>
                <a:ahLst/>
                <a:cxnLst/>
                <a:rect r="r" b="b" t="t" l="l"/>
                <a:pathLst>
                  <a:path h="355600" w="266700">
                    <a:moveTo>
                      <a:pt x="0" y="0"/>
                    </a:moveTo>
                    <a:lnTo>
                      <a:pt x="266700" y="0"/>
                    </a:lnTo>
                    <a:lnTo>
                      <a:pt x="266700" y="355600"/>
                    </a:lnTo>
                    <a:lnTo>
                      <a:pt x="0" y="355600"/>
                    </a:lnTo>
                    <a:close/>
                  </a:path>
                </a:pathLst>
              </a:custGeom>
              <a:blipFill>
                <a:blip r:embed="rId17"/>
                <a:stretch>
                  <a:fillRect l="0" t="0" r="0" b="0"/>
                </a:stretch>
              </a:blipFill>
            </p:spPr>
          </p:sp>
        </p:grpSp>
        <p:sp>
          <p:nvSpPr>
            <p:cNvPr name="TextBox 61" id="61"/>
            <p:cNvSpPr txBox="true"/>
            <p:nvPr/>
          </p:nvSpPr>
          <p:spPr>
            <a:xfrm rot="0">
              <a:off x="174631" y="309060"/>
              <a:ext cx="1356975" cy="4057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b="true" sz="1800" spc="89">
                  <a:solidFill>
                    <a:srgbClr val="FFFFFF"/>
                  </a:solidFill>
                  <a:latin typeface="Barlow Bold"/>
                  <a:ea typeface="Barlow Bold"/>
                  <a:cs typeface="Barlow Bold"/>
                  <a:sym typeface="Barlow Bold"/>
                </a:rPr>
                <a:t>ETAPA 1</a:t>
              </a:r>
            </a:p>
          </p:txBody>
        </p:sp>
        <p:sp>
          <p:nvSpPr>
            <p:cNvPr name="TextBox 62" id="62"/>
            <p:cNvSpPr txBox="true"/>
            <p:nvPr/>
          </p:nvSpPr>
          <p:spPr>
            <a:xfrm rot="0">
              <a:off x="238000" y="1541992"/>
              <a:ext cx="1356975" cy="4057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b="true" sz="1800" spc="89">
                  <a:solidFill>
                    <a:srgbClr val="FFFFFF"/>
                  </a:solidFill>
                  <a:latin typeface="Barlow Bold"/>
                  <a:ea typeface="Barlow Bold"/>
                  <a:cs typeface="Barlow Bold"/>
                  <a:sym typeface="Barlow Bold"/>
                </a:rPr>
                <a:t>ETAPA 2</a:t>
              </a:r>
            </a:p>
          </p:txBody>
        </p:sp>
        <p:sp>
          <p:nvSpPr>
            <p:cNvPr name="TextBox 63" id="63"/>
            <p:cNvSpPr txBox="true"/>
            <p:nvPr/>
          </p:nvSpPr>
          <p:spPr>
            <a:xfrm rot="0">
              <a:off x="232784" y="2874464"/>
              <a:ext cx="1356975" cy="4057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b="true" sz="1800" spc="89">
                  <a:solidFill>
                    <a:srgbClr val="FFFFFF"/>
                  </a:solidFill>
                  <a:latin typeface="Barlow Bold"/>
                  <a:ea typeface="Barlow Bold"/>
                  <a:cs typeface="Barlow Bold"/>
                  <a:sym typeface="Barlow Bold"/>
                </a:rPr>
                <a:t>ETAPA 3</a:t>
              </a:r>
            </a:p>
          </p:txBody>
        </p:sp>
        <p:sp>
          <p:nvSpPr>
            <p:cNvPr name="TextBox 64" id="64"/>
            <p:cNvSpPr txBox="true"/>
            <p:nvPr/>
          </p:nvSpPr>
          <p:spPr>
            <a:xfrm rot="0">
              <a:off x="2325074" y="348894"/>
              <a:ext cx="1356975" cy="4057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b="true" sz="1800" spc="89">
                  <a:solidFill>
                    <a:srgbClr val="FFFFFF"/>
                  </a:solidFill>
                  <a:latin typeface="Barlow Bold"/>
                  <a:ea typeface="Barlow Bold"/>
                  <a:cs typeface="Barlow Bold"/>
                  <a:sym typeface="Barlow Bold"/>
                </a:rPr>
                <a:t>TEXTO</a:t>
              </a:r>
            </a:p>
          </p:txBody>
        </p:sp>
        <p:sp>
          <p:nvSpPr>
            <p:cNvPr name="TextBox 65" id="65"/>
            <p:cNvSpPr txBox="true"/>
            <p:nvPr/>
          </p:nvSpPr>
          <p:spPr>
            <a:xfrm rot="0">
              <a:off x="2400300" y="1580794"/>
              <a:ext cx="1356975" cy="4057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b="true" sz="1800" spc="89">
                  <a:solidFill>
                    <a:srgbClr val="FFFFFF"/>
                  </a:solidFill>
                  <a:latin typeface="Barlow Bold"/>
                  <a:ea typeface="Barlow Bold"/>
                  <a:cs typeface="Barlow Bold"/>
                  <a:sym typeface="Barlow Bold"/>
                </a:rPr>
                <a:t>TEXTO</a:t>
              </a:r>
            </a:p>
          </p:txBody>
        </p:sp>
        <p:sp>
          <p:nvSpPr>
            <p:cNvPr name="TextBox 66" id="66"/>
            <p:cNvSpPr txBox="true"/>
            <p:nvPr/>
          </p:nvSpPr>
          <p:spPr>
            <a:xfrm rot="0">
              <a:off x="2400300" y="2904134"/>
              <a:ext cx="1356975" cy="4057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b="true" sz="1800" spc="89">
                  <a:solidFill>
                    <a:srgbClr val="FFFFFF"/>
                  </a:solidFill>
                  <a:latin typeface="Barlow Bold"/>
                  <a:ea typeface="Barlow Bold"/>
                  <a:cs typeface="Barlow Bold"/>
                  <a:sym typeface="Barlow Bold"/>
                </a:rPr>
                <a:t>TEXTO</a:t>
              </a:r>
            </a:p>
          </p:txBody>
        </p:sp>
      </p:grpSp>
      <p:sp>
        <p:nvSpPr>
          <p:cNvPr name="TextBox 67" id="67"/>
          <p:cNvSpPr txBox="true"/>
          <p:nvPr/>
        </p:nvSpPr>
        <p:spPr>
          <a:xfrm rot="0">
            <a:off x="3808857" y="3064043"/>
            <a:ext cx="7488936" cy="3750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38"/>
              </a:lnSpc>
              <a:spcBef>
                <a:spcPct val="0"/>
              </a:spcBef>
            </a:pPr>
            <a:r>
              <a:rPr lang="en-US" b="true" sz="2431" strike="noStrike" u="none">
                <a:solidFill>
                  <a:srgbClr val="008037"/>
                </a:solidFill>
                <a:latin typeface="Code Pro Bold"/>
                <a:ea typeface="Code Pro Bold"/>
                <a:cs typeface="Code Pro Bold"/>
                <a:sym typeface="Code Pro Bold"/>
              </a:rPr>
              <a:t>Conectando Experiências do Semiárido Potiguar</a:t>
            </a:r>
          </a:p>
        </p:txBody>
      </p:sp>
      <p:grpSp>
        <p:nvGrpSpPr>
          <p:cNvPr name="Group 68" id="68"/>
          <p:cNvGrpSpPr/>
          <p:nvPr/>
        </p:nvGrpSpPr>
        <p:grpSpPr>
          <a:xfrm rot="0">
            <a:off x="14040489" y="17001143"/>
            <a:ext cx="609682" cy="3225850"/>
            <a:chOff x="0" y="0"/>
            <a:chExt cx="812909" cy="4301133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812909" cy="4301133"/>
            </a:xfrm>
            <a:custGeom>
              <a:avLst/>
              <a:gdLst/>
              <a:ahLst/>
              <a:cxnLst/>
              <a:rect r="r" b="b" t="t" l="l"/>
              <a:pathLst>
                <a:path h="4301133" w="812909">
                  <a:moveTo>
                    <a:pt x="0" y="0"/>
                  </a:moveTo>
                  <a:lnTo>
                    <a:pt x="812909" y="0"/>
                  </a:lnTo>
                  <a:lnTo>
                    <a:pt x="812909" y="4301133"/>
                  </a:lnTo>
                  <a:lnTo>
                    <a:pt x="0" y="4301133"/>
                  </a:lnTo>
                  <a:close/>
                </a:path>
              </a:pathLst>
            </a:custGeom>
            <a:blipFill>
              <a:blip r:embed="rId18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DAHR5lqS_m0</dc:identifier>
  <dcterms:modified xsi:type="dcterms:W3CDTF">2011-08-01T06:04:30Z</dcterms:modified>
  <cp:revision>1</cp:revision>
  <dc:title>Modelo Pôster - Conipex</dc:title>
</cp:coreProperties>
</file>