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6" r:id="rId6"/>
    <p:sldId id="289" r:id="rId7"/>
    <p:sldId id="269" r:id="rId8"/>
    <p:sldId id="291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8" r:id="rId20"/>
    <p:sldId id="281" r:id="rId21"/>
    <p:sldId id="282" r:id="rId22"/>
    <p:sldId id="283" r:id="rId23"/>
    <p:sldId id="261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F5"/>
    <a:srgbClr val="175734"/>
    <a:srgbClr val="289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4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5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2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84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1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75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8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58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58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02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CDCF-53BD-43A5-A6A1-C62D8847D1D1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2081-7ABC-4B7E-9B0E-C35FBED433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65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74473" y="556953"/>
            <a:ext cx="1986742" cy="798022"/>
          </a:xfrm>
          <a:prstGeom prst="rect">
            <a:avLst/>
          </a:prstGeom>
          <a:solidFill>
            <a:srgbClr val="FD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7506" y="5584663"/>
            <a:ext cx="6693493" cy="807591"/>
          </a:xfrm>
        </p:spPr>
        <p:txBody>
          <a:bodyPr anchor="ctr"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Tw Cen MT" panose="020B0602020104020603" pitchFamily="34" charset="0"/>
              </a:rPr>
              <a:t>Padrões de preenchimento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5800" y="2318881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dirty="0">
                <a:latin typeface="Tw Cen MT" panose="020B0602020104020603" pitchFamily="34" charset="0"/>
              </a:rPr>
              <a:t>TUTORIAL MEMORIA: </a:t>
            </a:r>
            <a:br>
              <a:rPr lang="pt-BR" dirty="0">
                <a:latin typeface="Tw Cen MT" panose="020B0602020104020603" pitchFamily="34" charset="0"/>
              </a:rPr>
            </a:br>
            <a:r>
              <a:rPr lang="pt-BR" dirty="0">
                <a:latin typeface="Tw Cen MT" panose="020B0602020104020603" pitchFamily="34" charset="0"/>
              </a:rPr>
              <a:t>SUBMISSÃO PRODUTO TÉCNICO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01" y="565265"/>
            <a:ext cx="1946999" cy="7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t="1576" r="2091" b="3030"/>
          <a:stretch/>
        </p:blipFill>
        <p:spPr>
          <a:xfrm>
            <a:off x="0" y="806334"/>
            <a:ext cx="9144000" cy="6051666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70302" y="237750"/>
            <a:ext cx="8803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9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 PREENCHER</a:t>
            </a:r>
            <a:r>
              <a:rPr sz="2000" b="1" spc="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OS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DADOS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DOS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MEMBROS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DA</a:t>
            </a:r>
            <a:r>
              <a:rPr sz="2000" b="1" spc="-7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BANCA</a:t>
            </a:r>
            <a:r>
              <a:rPr sz="2000" b="1" spc="-8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EXAMINADORA</a:t>
            </a:r>
            <a:endParaRPr sz="20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40979" y="3874112"/>
            <a:ext cx="2435552" cy="97872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Currículos lattes  opcionais para os  membros da banca  examinadora</a:t>
            </a:r>
          </a:p>
        </p:txBody>
      </p:sp>
      <p:sp>
        <p:nvSpPr>
          <p:cNvPr id="9" name="object 4"/>
          <p:cNvSpPr/>
          <p:nvPr/>
        </p:nvSpPr>
        <p:spPr>
          <a:xfrm>
            <a:off x="2546647" y="5193435"/>
            <a:ext cx="6229884" cy="365760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78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object 3"/>
          <p:cNvPicPr/>
          <p:nvPr/>
        </p:nvPicPr>
        <p:blipFill rotWithShape="1">
          <a:blip r:embed="rId2" cstate="print"/>
          <a:srcRect l="4327" t="732" r="2610" b="6593"/>
          <a:stretch/>
        </p:blipFill>
        <p:spPr>
          <a:xfrm>
            <a:off x="1" y="872836"/>
            <a:ext cx="9144000" cy="598516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369128" y="5868785"/>
            <a:ext cx="6217919" cy="2576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6"/>
          <p:cNvSpPr txBox="1">
            <a:spLocks noGrp="1"/>
          </p:cNvSpPr>
          <p:nvPr>
            <p:ph type="title"/>
          </p:nvPr>
        </p:nvSpPr>
        <p:spPr>
          <a:xfrm>
            <a:off x="961402" y="229631"/>
            <a:ext cx="722119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0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ESCOLHER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CAMPUS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269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l="2932" r="3590" b="4242"/>
          <a:stretch/>
        </p:blipFill>
        <p:spPr>
          <a:xfrm>
            <a:off x="1" y="1022465"/>
            <a:ext cx="9144000" cy="5835535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512748" y="304445"/>
            <a:ext cx="811850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5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spc="-5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INSERIR</a:t>
            </a:r>
            <a:r>
              <a:rPr sz="2600" b="1" spc="-8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AS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PALAVRAS-CHAVE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 </a:t>
            </a:r>
            <a:r>
              <a:rPr sz="26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RESUMO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3887" y="5503844"/>
            <a:ext cx="2435552" cy="53937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Inserir o resumo sem as palavras-chave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71329" y="3696398"/>
            <a:ext cx="2787355" cy="31393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Remover as palavras-chave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13691" y="1212695"/>
            <a:ext cx="2912690" cy="31393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Adicionar as palavras-chave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33612" y="2728901"/>
            <a:ext cx="1375874" cy="31777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Modelo</a:t>
            </a:r>
          </a:p>
        </p:txBody>
      </p:sp>
      <p:sp>
        <p:nvSpPr>
          <p:cNvPr id="13" name="object 4"/>
          <p:cNvSpPr/>
          <p:nvPr/>
        </p:nvSpPr>
        <p:spPr>
          <a:xfrm>
            <a:off x="2136449" y="2256090"/>
            <a:ext cx="1717704" cy="1341689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17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3886" t="1213" r="2841" b="4849"/>
          <a:stretch/>
        </p:blipFill>
        <p:spPr>
          <a:xfrm>
            <a:off x="1" y="1122218"/>
            <a:ext cx="9144000" cy="57357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66759" y="3309359"/>
            <a:ext cx="2657742" cy="76097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Documento em formato .</a:t>
            </a:r>
            <a:r>
              <a:rPr lang="pt-BR" dirty="0" err="1">
                <a:solidFill>
                  <a:schemeClr val="bg1"/>
                </a:solidFill>
                <a:latin typeface="Tw Cen MT" panose="020B0602020104020603" pitchFamily="34" charset="0"/>
              </a:rPr>
              <a:t>pdf</a:t>
            </a: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 e salvar com o nome completo do autor</a:t>
            </a: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628116" y="354322"/>
            <a:ext cx="788776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2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UPLOAD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</a:t>
            </a:r>
            <a:r>
              <a:rPr sz="2600" b="1" spc="-8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PRODU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TO</a:t>
            </a:r>
            <a:r>
              <a:rPr sz="2600" b="1" spc="-9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ACADÊMIC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136448" y="3877212"/>
            <a:ext cx="2717563" cy="592238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82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object 2"/>
          <p:cNvGrpSpPr/>
          <p:nvPr/>
        </p:nvGrpSpPr>
        <p:grpSpPr>
          <a:xfrm>
            <a:off x="0" y="1040164"/>
            <a:ext cx="9144000" cy="5835535"/>
            <a:chOff x="0" y="1040164"/>
            <a:chExt cx="9144000" cy="5835535"/>
          </a:xfrm>
        </p:grpSpPr>
        <p:pic>
          <p:nvPicPr>
            <p:cNvPr id="7" name="object 3"/>
            <p:cNvPicPr/>
            <p:nvPr/>
          </p:nvPicPr>
          <p:blipFill rotWithShape="1">
            <a:blip r:embed="rId2" cstate="print"/>
            <a:srcRect l="4159" t="-122" r="2227" b="5212"/>
            <a:stretch/>
          </p:blipFill>
          <p:spPr>
            <a:xfrm>
              <a:off x="0" y="1040164"/>
              <a:ext cx="9144000" cy="5835535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2251710" y="5795010"/>
              <a:ext cx="2160270" cy="457200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 rot="19055281">
              <a:off x="5089213" y="5508654"/>
              <a:ext cx="1036319" cy="969644"/>
            </a:xfrm>
            <a:custGeom>
              <a:avLst/>
              <a:gdLst/>
              <a:ahLst/>
              <a:cxnLst/>
              <a:rect l="l" t="t" r="r" b="b"/>
              <a:pathLst>
                <a:path w="1036320" h="969645">
                  <a:moveTo>
                    <a:pt x="374903" y="0"/>
                  </a:moveTo>
                  <a:lnTo>
                    <a:pt x="0" y="20396"/>
                  </a:lnTo>
                  <a:lnTo>
                    <a:pt x="20447" y="395262"/>
                  </a:lnTo>
                  <a:lnTo>
                    <a:pt x="109093" y="296443"/>
                  </a:lnTo>
                  <a:lnTo>
                    <a:pt x="859027" y="969035"/>
                  </a:lnTo>
                  <a:lnTo>
                    <a:pt x="1036320" y="771398"/>
                  </a:lnTo>
                  <a:lnTo>
                    <a:pt x="286258" y="98818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628116" y="174795"/>
            <a:ext cx="788776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3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2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UPLOAD</a:t>
            </a:r>
            <a:r>
              <a:rPr sz="22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DO PRODUTO ACADÊMICO (CONTINUAÇÃO)</a:t>
            </a:r>
            <a:endParaRPr sz="22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27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object 2"/>
          <p:cNvGrpSpPr/>
          <p:nvPr/>
        </p:nvGrpSpPr>
        <p:grpSpPr>
          <a:xfrm>
            <a:off x="1" y="1280160"/>
            <a:ext cx="9144000" cy="5577840"/>
            <a:chOff x="1" y="1084201"/>
            <a:chExt cx="9525000" cy="5773799"/>
          </a:xfrm>
        </p:grpSpPr>
        <p:pic>
          <p:nvPicPr>
            <p:cNvPr id="11" name="object 3"/>
            <p:cNvPicPr/>
            <p:nvPr/>
          </p:nvPicPr>
          <p:blipFill rotWithShape="1">
            <a:blip r:embed="rId2" cstate="print"/>
            <a:srcRect l="4262" t="1632" r="2414" b="7779"/>
            <a:stretch/>
          </p:blipFill>
          <p:spPr>
            <a:xfrm>
              <a:off x="1" y="1084201"/>
              <a:ext cx="9525000" cy="5773799"/>
            </a:xfrm>
            <a:prstGeom prst="rect">
              <a:avLst/>
            </a:prstGeom>
          </p:spPr>
        </p:pic>
        <p:sp>
          <p:nvSpPr>
            <p:cNvPr id="12" name="object 4"/>
            <p:cNvSpPr/>
            <p:nvPr/>
          </p:nvSpPr>
          <p:spPr>
            <a:xfrm>
              <a:off x="3973857" y="5994296"/>
              <a:ext cx="776736" cy="461431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 rot="19074114">
              <a:off x="5209437" y="5793154"/>
              <a:ext cx="940016" cy="868462"/>
            </a:xfrm>
            <a:custGeom>
              <a:avLst/>
              <a:gdLst/>
              <a:ahLst/>
              <a:cxnLst/>
              <a:rect l="l" t="t" r="r" b="b"/>
              <a:pathLst>
                <a:path w="1036320" h="969645">
                  <a:moveTo>
                    <a:pt x="374903" y="0"/>
                  </a:moveTo>
                  <a:lnTo>
                    <a:pt x="0" y="20446"/>
                  </a:lnTo>
                  <a:lnTo>
                    <a:pt x="20447" y="395287"/>
                  </a:lnTo>
                  <a:lnTo>
                    <a:pt x="109093" y="296468"/>
                  </a:lnTo>
                  <a:lnTo>
                    <a:pt x="859027" y="969060"/>
                  </a:lnTo>
                  <a:lnTo>
                    <a:pt x="1036193" y="771423"/>
                  </a:lnTo>
                  <a:lnTo>
                    <a:pt x="286257" y="98844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3"/>
          <p:cNvSpPr txBox="1">
            <a:spLocks noGrp="1"/>
          </p:cNvSpPr>
          <p:nvPr>
            <p:ph type="title"/>
          </p:nvPr>
        </p:nvSpPr>
        <p:spPr>
          <a:xfrm>
            <a:off x="628116" y="233239"/>
            <a:ext cx="7887768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4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UPLOAD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</a:t>
            </a:r>
            <a:r>
              <a:rPr sz="2600" b="1" spc="-8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PRODU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TO</a:t>
            </a:r>
            <a:r>
              <a:rPr sz="2600" b="1" spc="-9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ACADÊMIC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 (CONTINUAÇÃO)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40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object 2"/>
          <p:cNvPicPr/>
          <p:nvPr/>
        </p:nvPicPr>
        <p:blipFill rotWithShape="1">
          <a:blip r:embed="rId2" cstate="print"/>
          <a:srcRect l="4636" t="1697" r="2159" b="2788"/>
          <a:stretch/>
        </p:blipFill>
        <p:spPr>
          <a:xfrm>
            <a:off x="1" y="931025"/>
            <a:ext cx="9144000" cy="592697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602479" y="258725"/>
            <a:ext cx="7939042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5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CONFERIR</a:t>
            </a: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 CERTIFICAR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OS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DADOS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9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3"/>
          <p:cNvPicPr/>
          <p:nvPr/>
        </p:nvPicPr>
        <p:blipFill rotWithShape="1">
          <a:blip r:embed="rId2" cstate="print"/>
          <a:srcRect l="4773" t="1817" r="2295" b="3394"/>
          <a:stretch/>
        </p:blipFill>
        <p:spPr>
          <a:xfrm>
            <a:off x="1" y="864524"/>
            <a:ext cx="9144000" cy="5993476"/>
          </a:xfrm>
          <a:prstGeom prst="rect">
            <a:avLst/>
          </a:prstGeom>
        </p:spPr>
      </p:pic>
      <p:sp>
        <p:nvSpPr>
          <p:cNvPr id="11" name="object 4"/>
          <p:cNvSpPr/>
          <p:nvPr/>
        </p:nvSpPr>
        <p:spPr>
          <a:xfrm>
            <a:off x="3806591" y="5486400"/>
            <a:ext cx="708260" cy="342900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 rot="19074114">
            <a:off x="4843394" y="5345605"/>
            <a:ext cx="686919" cy="642583"/>
          </a:xfrm>
          <a:custGeom>
            <a:avLst/>
            <a:gdLst/>
            <a:ahLst/>
            <a:cxnLst/>
            <a:rect l="l" t="t" r="r" b="b"/>
            <a:pathLst>
              <a:path w="1036320" h="969645">
                <a:moveTo>
                  <a:pt x="374903" y="0"/>
                </a:moveTo>
                <a:lnTo>
                  <a:pt x="0" y="20446"/>
                </a:lnTo>
                <a:lnTo>
                  <a:pt x="20447" y="395287"/>
                </a:lnTo>
                <a:lnTo>
                  <a:pt x="109093" y="296468"/>
                </a:lnTo>
                <a:lnTo>
                  <a:pt x="859027" y="969060"/>
                </a:lnTo>
                <a:lnTo>
                  <a:pt x="1036193" y="771423"/>
                </a:lnTo>
                <a:lnTo>
                  <a:pt x="286257" y="98844"/>
                </a:lnTo>
                <a:lnTo>
                  <a:pt x="37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>
            <a:spLocks noGrp="1"/>
          </p:cNvSpPr>
          <p:nvPr>
            <p:ph type="title"/>
          </p:nvPr>
        </p:nvSpPr>
        <p:spPr>
          <a:xfrm>
            <a:off x="602479" y="304891"/>
            <a:ext cx="793904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6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0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CONFERIR</a:t>
            </a:r>
            <a:r>
              <a:rPr sz="20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 CERTIFICAR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OS</a:t>
            </a:r>
            <a:r>
              <a:rPr sz="20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DADOS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(CONTINUAÇÃO)</a:t>
            </a:r>
            <a:endParaRPr sz="20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27335" y="5397207"/>
            <a:ext cx="2657742" cy="53937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Revisados os dados e clicar em próximo</a:t>
            </a:r>
          </a:p>
        </p:txBody>
      </p:sp>
    </p:spTree>
    <p:extLst>
      <p:ext uri="{BB962C8B-B14F-4D97-AF65-F5344CB8AC3E}">
        <p14:creationId xmlns:p14="http://schemas.microsoft.com/office/powerpoint/2010/main" val="2590383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object 2"/>
          <p:cNvPicPr/>
          <p:nvPr/>
        </p:nvPicPr>
        <p:blipFill rotWithShape="1">
          <a:blip r:embed="rId2" cstate="print"/>
          <a:srcRect l="4021" t="1701" r="2522" b="3280"/>
          <a:stretch/>
        </p:blipFill>
        <p:spPr>
          <a:xfrm>
            <a:off x="1" y="1047404"/>
            <a:ext cx="9144000" cy="5810596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>
            <a:off x="3914975" y="6306796"/>
            <a:ext cx="1255232" cy="479934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/>
          <p:nvPr/>
        </p:nvSpPr>
        <p:spPr>
          <a:xfrm>
            <a:off x="598205" y="316915"/>
            <a:ext cx="794758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7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LICENÇA</a:t>
            </a:r>
            <a:r>
              <a:rPr sz="2600" b="1" spc="-9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DSpace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2161662" y="5492698"/>
            <a:ext cx="1530121" cy="569667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ixaDeTexto 13"/>
          <p:cNvSpPr txBox="1"/>
          <p:nvPr/>
        </p:nvSpPr>
        <p:spPr>
          <a:xfrm>
            <a:off x="6637281" y="6025752"/>
            <a:ext cx="2068083" cy="76097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Clicar no link submissão completa para finalizar</a:t>
            </a:r>
          </a:p>
        </p:txBody>
      </p:sp>
      <p:sp>
        <p:nvSpPr>
          <p:cNvPr id="2" name="Seta para a Direita 1"/>
          <p:cNvSpPr/>
          <p:nvPr/>
        </p:nvSpPr>
        <p:spPr>
          <a:xfrm flipH="1">
            <a:off x="5420907" y="6384393"/>
            <a:ext cx="965674" cy="3247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6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5800" y="2318881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dirty="0">
                <a:latin typeface="Tw Cen MT" panose="020B0602020104020603" pitchFamily="34" charset="0"/>
              </a:rPr>
              <a:t>COMUNICADO</a:t>
            </a:r>
          </a:p>
        </p:txBody>
      </p:sp>
    </p:spTree>
    <p:extLst>
      <p:ext uri="{BB962C8B-B14F-4D97-AF65-F5344CB8AC3E}">
        <p14:creationId xmlns:p14="http://schemas.microsoft.com/office/powerpoint/2010/main" val="160927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3"/>
          <p:cNvPicPr/>
          <p:nvPr/>
        </p:nvPicPr>
        <p:blipFill rotWithShape="1">
          <a:blip r:embed="rId2" cstate="print"/>
          <a:srcRect t="2788" r="1546" b="7151"/>
          <a:stretch/>
        </p:blipFill>
        <p:spPr>
          <a:xfrm>
            <a:off x="0" y="1138843"/>
            <a:ext cx="9144000" cy="5719157"/>
          </a:xfrm>
          <a:prstGeom prst="rect">
            <a:avLst/>
          </a:prstGeom>
        </p:spPr>
      </p:pic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2315095" y="362634"/>
            <a:ext cx="45138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1</a:t>
            </a:r>
            <a:r>
              <a:rPr sz="26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TELA</a:t>
            </a:r>
            <a:r>
              <a:rPr sz="2600" b="1" spc="-8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PRINCIPAL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7980217" y="2435629"/>
            <a:ext cx="1000631" cy="980902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eta para a Direita 1"/>
          <p:cNvSpPr/>
          <p:nvPr/>
        </p:nvSpPr>
        <p:spPr>
          <a:xfrm>
            <a:off x="6828905" y="2693324"/>
            <a:ext cx="988160" cy="440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4"/>
          <p:cNvSpPr/>
          <p:nvPr/>
        </p:nvSpPr>
        <p:spPr>
          <a:xfrm>
            <a:off x="463955" y="1015939"/>
            <a:ext cx="1450304" cy="440574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eta para a Direita 10"/>
          <p:cNvSpPr/>
          <p:nvPr/>
        </p:nvSpPr>
        <p:spPr>
          <a:xfrm rot="2667388">
            <a:off x="349768" y="349134"/>
            <a:ext cx="988160" cy="440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37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Arredondado 2"/>
          <p:cNvSpPr/>
          <p:nvPr/>
        </p:nvSpPr>
        <p:spPr>
          <a:xfrm>
            <a:off x="1869896" y="595901"/>
            <a:ext cx="5404207" cy="6472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157573"/>
            <a:ext cx="9144000" cy="4700427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3"/>
          <p:cNvSpPr txBox="1"/>
          <p:nvPr/>
        </p:nvSpPr>
        <p:spPr>
          <a:xfrm>
            <a:off x="623843" y="595901"/>
            <a:ext cx="7896314" cy="4154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500" b="1" dirty="0">
                <a:solidFill>
                  <a:srgbClr val="FDEFF5"/>
                </a:solidFill>
                <a:latin typeface="Tw Cen MT" panose="020B0602020104020603" pitchFamily="34" charset="0"/>
                <a:cs typeface="Arial"/>
              </a:rPr>
              <a:t>TERMO </a:t>
            </a:r>
            <a:r>
              <a:rPr sz="3500" b="1" spc="-10" dirty="0">
                <a:solidFill>
                  <a:srgbClr val="FDEFF5"/>
                </a:solidFill>
                <a:latin typeface="Tw Cen MT" panose="020B0602020104020603" pitchFamily="34" charset="0"/>
                <a:cs typeface="Arial"/>
              </a:rPr>
              <a:t>DE</a:t>
            </a:r>
            <a:r>
              <a:rPr sz="3500" b="1" spc="-70" dirty="0">
                <a:solidFill>
                  <a:srgbClr val="FDEFF5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3500" b="1" spc="-15" dirty="0">
                <a:solidFill>
                  <a:srgbClr val="FDEFF5"/>
                </a:solidFill>
                <a:latin typeface="Tw Cen MT" panose="020B0602020104020603" pitchFamily="34" charset="0"/>
                <a:cs typeface="Arial"/>
              </a:rPr>
              <a:t>AUTORIZAÇÃO</a:t>
            </a:r>
            <a:r>
              <a:rPr lang="pt-BR" sz="3500" b="1" spc="-15" dirty="0">
                <a:solidFill>
                  <a:srgbClr val="FDEFF5"/>
                </a:solidFill>
                <a:latin typeface="Tw Cen MT" panose="020B0602020104020603" pitchFamily="34" charset="0"/>
                <a:cs typeface="Arial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BR" sz="3500" b="1" spc="-15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BR" sz="3500" b="1" spc="-15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BR" sz="4000" b="1" spc="-15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4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 aluno deverá solicitar esse termo, via e-mail da biblioteca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4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(nircicobib.cnat@ifrn.edu.br)</a:t>
            </a:r>
            <a:endParaRPr sz="40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93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85458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l="15504" t="6666" r="15659" b="2182"/>
          <a:stretch/>
        </p:blipFill>
        <p:spPr>
          <a:xfrm>
            <a:off x="188007" y="999860"/>
            <a:ext cx="8767984" cy="5503492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615297" y="93409"/>
            <a:ext cx="791340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TERMO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DE</a:t>
            </a:r>
            <a:r>
              <a:rPr sz="2600" b="1" spc="-7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AUTORIZAÇÃO</a:t>
            </a:r>
            <a:r>
              <a:rPr lang="pt-BR"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(OBRIGATÓRIO PARA O PROCESSO DE VALIDAÇÃO NO MEMORIA)</a:t>
            </a:r>
            <a:endParaRPr sz="2600" b="1" spc="-15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45969" y="999860"/>
            <a:ext cx="2925463" cy="75713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Preenchê-lo em caixa alta, ou seja, todo em maiúsculo e com letra legível</a:t>
            </a:r>
          </a:p>
        </p:txBody>
      </p:sp>
    </p:spTree>
    <p:extLst>
      <p:ext uri="{BB962C8B-B14F-4D97-AF65-F5344CB8AC3E}">
        <p14:creationId xmlns:p14="http://schemas.microsoft.com/office/powerpoint/2010/main" val="211637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l="16704" t="558" r="14500" b="13789"/>
          <a:stretch/>
        </p:blipFill>
        <p:spPr>
          <a:xfrm>
            <a:off x="311921" y="974221"/>
            <a:ext cx="8520157" cy="5883779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615298" y="280644"/>
            <a:ext cx="791340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TERMO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DE</a:t>
            </a:r>
            <a:r>
              <a:rPr sz="2600" b="1" spc="-7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AUTORIZAÇÃO</a:t>
            </a:r>
            <a:r>
              <a:rPr lang="pt-BR"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(CONTINUAÇÃO)</a:t>
            </a:r>
            <a:endParaRPr sz="2600" b="1" spc="-15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74419" y="974221"/>
            <a:ext cx="3995160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 fontAlgn="t"/>
            <a:r>
              <a:rPr lang="pt-BR" sz="1500" dirty="0">
                <a:solidFill>
                  <a:schemeClr val="bg1"/>
                </a:solidFill>
                <a:latin typeface="Tw Cen MT" panose="020B0602020104020603" pitchFamily="34" charset="0"/>
              </a:rPr>
              <a:t>O(A) orientador(a), somente, poderá submeter a produção do discente, mediante certificar se aluno entregou esse termo à biblioteca, via e-mail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62415" y="4491945"/>
            <a:ext cx="2560889" cy="535531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Sinalizar as opções “não” nas duas questões</a:t>
            </a:r>
          </a:p>
        </p:txBody>
      </p:sp>
    </p:spTree>
    <p:extLst>
      <p:ext uri="{BB962C8B-B14F-4D97-AF65-F5344CB8AC3E}">
        <p14:creationId xmlns:p14="http://schemas.microsoft.com/office/powerpoint/2010/main" val="360737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574473" y="556953"/>
            <a:ext cx="1986742" cy="798022"/>
          </a:xfrm>
          <a:prstGeom prst="rect">
            <a:avLst/>
          </a:prstGeom>
          <a:solidFill>
            <a:srgbClr val="FD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584663"/>
            <a:ext cx="6858000" cy="807591"/>
          </a:xfrm>
        </p:spPr>
        <p:txBody>
          <a:bodyPr anchor="ctr">
            <a:no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w Cen MT" panose="020B0602020104020603" pitchFamily="34" charset="0"/>
              </a:rPr>
              <a:t>E-MAIL: nircicobib.cnat@ifrn.edu.br  </a:t>
            </a:r>
            <a:br>
              <a:rPr lang="it-IT" sz="2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Tw Cen MT" panose="020B0602020104020603" pitchFamily="34" charset="0"/>
              </a:rPr>
              <a:t>CONTATO: (84) 4005-9868/9870</a:t>
            </a:r>
            <a:endParaRPr lang="pt-BR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1737360"/>
            <a:ext cx="9144000" cy="3466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5400" dirty="0">
                <a:latin typeface="Tw Cen MT" panose="020B0602020104020603" pitchFamily="34" charset="0"/>
              </a:rPr>
              <a:t>Núcleo de Informação e Referência e Curadoria da Informação (NIRCI)</a:t>
            </a:r>
            <a:br>
              <a:rPr lang="pt-BR" sz="5400" dirty="0">
                <a:latin typeface="Tw Cen MT" panose="020B0602020104020603" pitchFamily="34" charset="0"/>
              </a:rPr>
            </a:br>
            <a:endParaRPr lang="pt-BR" sz="5400" dirty="0"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5400" b="1" dirty="0">
                <a:latin typeface="Tw Cen MT" panose="020B0602020104020603" pitchFamily="34" charset="0"/>
              </a:rPr>
              <a:t>ELABORAÇÃO</a:t>
            </a:r>
            <a:r>
              <a:rPr lang="pt-BR" sz="5400" dirty="0">
                <a:latin typeface="Tw Cen MT" panose="020B0602020104020603" pitchFamily="34" charset="0"/>
              </a:rPr>
              <a:t>: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Maria </a:t>
            </a:r>
            <a:r>
              <a:rPr lang="pt-BR" sz="5400" dirty="0" err="1">
                <a:latin typeface="Tw Cen MT" panose="020B0602020104020603" pitchFamily="34" charset="0"/>
              </a:rPr>
              <a:t>Ilza</a:t>
            </a:r>
            <a:r>
              <a:rPr lang="pt-BR" sz="5400" dirty="0">
                <a:latin typeface="Tw Cen MT" panose="020B0602020104020603" pitchFamily="34" charset="0"/>
              </a:rPr>
              <a:t> da Costa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Bibliotecária-Documentalista</a:t>
            </a:r>
            <a:br>
              <a:rPr lang="pt-BR" sz="5400" dirty="0">
                <a:latin typeface="Tw Cen MT" panose="020B0602020104020603" pitchFamily="34" charset="0"/>
              </a:rPr>
            </a:b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b="1" dirty="0">
                <a:latin typeface="Tw Cen MT" panose="020B0602020104020603" pitchFamily="34" charset="0"/>
              </a:rPr>
              <a:t>PARTICIPAÇÃO</a:t>
            </a:r>
            <a:r>
              <a:rPr lang="pt-BR" sz="5400" dirty="0">
                <a:latin typeface="Tw Cen MT" panose="020B0602020104020603" pitchFamily="34" charset="0"/>
              </a:rPr>
              <a:t>: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Joel de Albuquerque Melo Neto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Coordenador da Biblioteca</a:t>
            </a:r>
          </a:p>
          <a:p>
            <a:pPr>
              <a:lnSpc>
                <a:spcPct val="100000"/>
              </a:lnSpc>
            </a:pP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Sandra Nery S. </a:t>
            </a:r>
            <a:r>
              <a:rPr lang="pt-BR" sz="5400" dirty="0" err="1">
                <a:latin typeface="Tw Cen MT" panose="020B0602020104020603" pitchFamily="34" charset="0"/>
              </a:rPr>
              <a:t>Bigois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Bibliotecária-Documentalista</a:t>
            </a:r>
          </a:p>
          <a:p>
            <a:pPr>
              <a:lnSpc>
                <a:spcPct val="100000"/>
              </a:lnSpc>
            </a:pP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Leide Jane Cruz Vieira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Estagiária de Biblioteconomia</a:t>
            </a:r>
          </a:p>
          <a:p>
            <a:pPr>
              <a:lnSpc>
                <a:spcPct val="100000"/>
              </a:lnSpc>
            </a:pP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Lucas Eduardo da Silva Bezerra</a:t>
            </a:r>
            <a:br>
              <a:rPr lang="pt-BR" sz="5400" dirty="0">
                <a:latin typeface="Tw Cen MT" panose="020B0602020104020603" pitchFamily="34" charset="0"/>
              </a:rPr>
            </a:br>
            <a:r>
              <a:rPr lang="pt-BR" sz="5400" dirty="0">
                <a:latin typeface="Tw Cen MT" panose="020B0602020104020603" pitchFamily="34" charset="0"/>
              </a:rPr>
              <a:t>Estagiário de Biblioteconomia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01" y="565265"/>
            <a:ext cx="1946999" cy="78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3880" r="1136" b="13939"/>
          <a:stretch/>
        </p:blipFill>
        <p:spPr>
          <a:xfrm>
            <a:off x="0" y="1491893"/>
            <a:ext cx="9144000" cy="5029201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483821" y="341303"/>
            <a:ext cx="6176357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2</a:t>
            </a: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INSERIR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MATRÍCULA</a:t>
            </a:r>
            <a:r>
              <a:rPr sz="2600" b="1" spc="-10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SUAP</a:t>
            </a:r>
            <a:r>
              <a:rPr sz="2600" b="1" spc="-4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</a:t>
            </a:r>
            <a:r>
              <a:rPr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SENHA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518758" y="3857105"/>
            <a:ext cx="6409112" cy="2319251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75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t="2788" r="523" b="5773"/>
          <a:stretch/>
        </p:blipFill>
        <p:spPr>
          <a:xfrm>
            <a:off x="0" y="1093123"/>
            <a:ext cx="9144000" cy="5764877"/>
          </a:xfrm>
          <a:prstGeom prst="rect">
            <a:avLst/>
          </a:prstGeom>
        </p:spPr>
      </p:pic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253365" y="370552"/>
            <a:ext cx="863727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3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2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spc="-3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PARA</a:t>
            </a:r>
            <a:r>
              <a:rPr sz="2200" b="1" spc="-8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ENVIAR</a:t>
            </a:r>
            <a:r>
              <a:rPr sz="22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UM</a:t>
            </a:r>
            <a:r>
              <a:rPr sz="2200" b="1" spc="-8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PRODU</a:t>
            </a:r>
            <a:r>
              <a:rPr lang="pt-BR"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TO</a:t>
            </a:r>
            <a:r>
              <a:rPr sz="2200" b="1" spc="-9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ACESSA</a:t>
            </a:r>
            <a:r>
              <a:rPr sz="2200" b="1" spc="-7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EM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SUBMISSÕES</a:t>
            </a:r>
            <a:endParaRPr sz="22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311554" y="5801584"/>
            <a:ext cx="1000631" cy="440574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eta para a Direita 11"/>
          <p:cNvSpPr/>
          <p:nvPr/>
        </p:nvSpPr>
        <p:spPr>
          <a:xfrm flipH="1">
            <a:off x="1507361" y="5827222"/>
            <a:ext cx="988160" cy="440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6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1940" r="4954" b="3515"/>
          <a:stretch/>
        </p:blipFill>
        <p:spPr>
          <a:xfrm>
            <a:off x="0" y="1047404"/>
            <a:ext cx="9144000" cy="5810596"/>
          </a:xfrm>
          <a:prstGeom prst="rect">
            <a:avLst/>
          </a:prstGeom>
        </p:spPr>
      </p:pic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202286" y="363081"/>
            <a:ext cx="873942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4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0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spc="-3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PARA</a:t>
            </a:r>
            <a:r>
              <a:rPr sz="2000" b="1" spc="-8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ENVIAR</a:t>
            </a:r>
            <a:r>
              <a:rPr sz="20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UM</a:t>
            </a:r>
            <a:r>
              <a:rPr sz="2000" b="1" spc="-8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PRODU</a:t>
            </a: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TO</a:t>
            </a:r>
            <a:r>
              <a:rPr sz="20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CLICAR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EM</a:t>
            </a:r>
            <a:r>
              <a:rPr sz="20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INICIAR</a:t>
            </a:r>
            <a:r>
              <a:rPr sz="20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OUTRA</a:t>
            </a:r>
            <a:r>
              <a:rPr sz="2000" b="1" spc="-9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0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SUBMISSÃO</a:t>
            </a:r>
            <a:endParaRPr sz="20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4596938" y="2660072"/>
            <a:ext cx="2252749" cy="340822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eta para a Direita 7"/>
          <p:cNvSpPr/>
          <p:nvPr/>
        </p:nvSpPr>
        <p:spPr>
          <a:xfrm flipH="1">
            <a:off x="7008683" y="2560320"/>
            <a:ext cx="988160" cy="4405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72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-3"/>
            <a:ext cx="9284214" cy="1034043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02286" y="201427"/>
            <a:ext cx="8739428" cy="413575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pt-BR"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lang="pt-BR"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5</a:t>
            </a:r>
            <a:r>
              <a:rPr lang="pt-BR" sz="26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lang="pt-BR"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600" b="1" spc="-3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ESCOLHER A COLEÇÃO</a:t>
            </a:r>
            <a:endParaRPr lang="pt-BR"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7170"/>
          <a:stretch/>
        </p:blipFill>
        <p:spPr>
          <a:xfrm>
            <a:off x="0" y="778702"/>
            <a:ext cx="9284214" cy="60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1310647" y="244179"/>
            <a:ext cx="751747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6</a:t>
            </a:r>
            <a:r>
              <a:rPr sz="26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ESCOLHER O</a:t>
            </a:r>
            <a:r>
              <a:rPr lang="pt-BR" sz="26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UTRO</a:t>
            </a:r>
            <a:r>
              <a:rPr sz="26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6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DOCUMENTO</a:t>
            </a:r>
            <a:endParaRPr sz="26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2643447" y="4937760"/>
            <a:ext cx="6184670" cy="207818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933"/>
            <a:ext cx="9144000" cy="6075129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3100520" y="3723366"/>
            <a:ext cx="3518361" cy="432262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72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bject 10"/>
          <p:cNvSpPr txBox="1"/>
          <p:nvPr/>
        </p:nvSpPr>
        <p:spPr>
          <a:xfrm>
            <a:off x="272242" y="170102"/>
            <a:ext cx="859951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2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7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 PREENCHER</a:t>
            </a:r>
            <a:r>
              <a:rPr sz="2200" b="1" spc="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OS</a:t>
            </a:r>
            <a:r>
              <a:rPr sz="22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CAMPOS</a:t>
            </a:r>
            <a:r>
              <a:rPr sz="22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DO</a:t>
            </a:r>
            <a:r>
              <a:rPr sz="22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TÍTULO</a:t>
            </a:r>
            <a:r>
              <a:rPr sz="2200" b="1" spc="-2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</a:t>
            </a:r>
            <a:r>
              <a:rPr sz="22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PERMISSÃO DE</a:t>
            </a:r>
            <a:r>
              <a:rPr sz="2200" b="1" spc="-7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2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ACESSO</a:t>
            </a:r>
            <a:endParaRPr sz="22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3628"/>
            <a:ext cx="9144000" cy="5884372"/>
          </a:xfrm>
          <a:prstGeom prst="rect">
            <a:avLst/>
          </a:prstGeom>
        </p:spPr>
      </p:pic>
      <p:sp>
        <p:nvSpPr>
          <p:cNvPr id="13" name="object 4"/>
          <p:cNvSpPr/>
          <p:nvPr/>
        </p:nvSpPr>
        <p:spPr>
          <a:xfrm>
            <a:off x="2297429" y="1371600"/>
            <a:ext cx="4629151" cy="432262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ixaDeTexto 13"/>
          <p:cNvSpPr txBox="1"/>
          <p:nvPr/>
        </p:nvSpPr>
        <p:spPr>
          <a:xfrm>
            <a:off x="7062701" y="1136059"/>
            <a:ext cx="194517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  <a:t>Preencher todos os campos da plataforma com  letras minúsculas e maiúsculas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84932" y="4200037"/>
            <a:ext cx="2486826" cy="108061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1600">
                <a:solidFill>
                  <a:schemeClr val="bg1"/>
                </a:solidFill>
                <a:latin typeface="Tw Cen MT" panose="020B0602020104020603" pitchFamily="34" charset="0"/>
              </a:rPr>
              <a:t>A data de liberação não é data de defesa. Este campo só preenche quando escolhe o acesso embargado ou restrito.</a:t>
            </a:r>
            <a:endParaRPr lang="pt-BR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7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5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1697" r="2363" b="6423"/>
          <a:stretch/>
        </p:blipFill>
        <p:spPr>
          <a:xfrm>
            <a:off x="0" y="1097280"/>
            <a:ext cx="9144000" cy="576072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3733" y="212581"/>
            <a:ext cx="783653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-3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PASSO</a:t>
            </a:r>
            <a:r>
              <a:rPr sz="24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8</a:t>
            </a:r>
            <a:r>
              <a:rPr sz="24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–</a:t>
            </a:r>
            <a:r>
              <a:rPr sz="24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PREENCHER</a:t>
            </a:r>
            <a:r>
              <a:rPr sz="2400" b="1" spc="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OS</a:t>
            </a:r>
            <a:r>
              <a:rPr sz="2400" b="1" spc="-1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DADOS</a:t>
            </a:r>
            <a:r>
              <a:rPr sz="24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DO</a:t>
            </a:r>
            <a:r>
              <a:rPr sz="2400" b="1" spc="-80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AUTOR</a:t>
            </a:r>
            <a:r>
              <a:rPr sz="2400" b="1" spc="-2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E</a:t>
            </a:r>
            <a:r>
              <a:rPr sz="2400" b="1" spc="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 </a:t>
            </a:r>
            <a:r>
              <a:rPr sz="2400" b="1" spc="-15" dirty="0">
                <a:solidFill>
                  <a:schemeClr val="bg1"/>
                </a:solidFill>
                <a:latin typeface="Tw Cen MT" panose="020B0602020104020603" pitchFamily="34" charset="0"/>
                <a:cs typeface="Arial"/>
              </a:rPr>
              <a:t>ORIENTADOR</a:t>
            </a:r>
            <a:endParaRPr sz="2400" dirty="0">
              <a:solidFill>
                <a:schemeClr val="bg1"/>
              </a:solidFill>
              <a:latin typeface="Tw Cen MT" panose="020B0602020104020603" pitchFamily="34" charset="0"/>
              <a:cs typeface="Arial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502131" y="3935284"/>
            <a:ext cx="6315003" cy="365760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2502131" y="4954385"/>
            <a:ext cx="6315003" cy="989215"/>
          </a:xfrm>
          <a:prstGeom prst="rect">
            <a:avLst/>
          </a:prstGeom>
          <a:ln w="7315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2438931" y="2529242"/>
            <a:ext cx="4266138" cy="97872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Não preencher o sobrenome do autor e dos membros da banca examinadora em letras maiúsculas. É obrigatório o currículo lattes do autor e do orientador.</a:t>
            </a:r>
          </a:p>
        </p:txBody>
      </p:sp>
    </p:spTree>
    <p:extLst>
      <p:ext uri="{BB962C8B-B14F-4D97-AF65-F5344CB8AC3E}">
        <p14:creationId xmlns:p14="http://schemas.microsoft.com/office/powerpoint/2010/main" val="126418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461</Words>
  <Application>Microsoft Office PowerPoint</Application>
  <PresentationFormat>Apresentação na tela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Tw Cen MT</vt:lpstr>
      <vt:lpstr>Tema do Office</vt:lpstr>
      <vt:lpstr>Apresentação do PowerPoint</vt:lpstr>
      <vt:lpstr>PASSO 1 – TELA PRINCIPAL</vt:lpstr>
      <vt:lpstr>PASSO 2 – INSERIR MATRÍCULA SUAP E SENHA</vt:lpstr>
      <vt:lpstr>PASSO 3 – PARA ENVIAR UM PRODUTO ACESSA EM SUBMISSÕES</vt:lpstr>
      <vt:lpstr>PASSO 4 – PARA ENVIAR UM PRODUTO CLICAR EM INICIAR OUTRA SUBMISSÃO</vt:lpstr>
      <vt:lpstr>Apresentação do PowerPoint</vt:lpstr>
      <vt:lpstr>PASSO 6 – ESCOLHER OUTRO DOCUMENTO</vt:lpstr>
      <vt:lpstr>Apresentação do PowerPoint</vt:lpstr>
      <vt:lpstr>PASSO 8 – PREENCHER OS DADOS DO AUTOR E ORIENTADOR</vt:lpstr>
      <vt:lpstr>PASSO 9 – PREENCHER OS DADOS DOS MEMBROS DA BANCA EXAMINADORA</vt:lpstr>
      <vt:lpstr>PASSO 10 – ESCOLHER O CAMPUS</vt:lpstr>
      <vt:lpstr>Apresentação do PowerPoint</vt:lpstr>
      <vt:lpstr>PASSO 12 – UPLOAD DO PRODUTO ACADÊMICO</vt:lpstr>
      <vt:lpstr>PASSO 13 – UPLOAD DO PRODUTO ACADÊMICO (CONTINUAÇÃO)</vt:lpstr>
      <vt:lpstr>PASSO 14 – UPLOAD DO PRODUTO ACADÊMICO (CONTINUAÇÃO)</vt:lpstr>
      <vt:lpstr>PASSO 15 – CONFERIR E CERTIFICAR OS DADOS</vt:lpstr>
      <vt:lpstr>PASSO 16 – CONFERIR E CERTIFICAR OS DADOS (CONTINUAÇÃO)</vt:lpstr>
      <vt:lpstr>Apresentação do PowerPoint</vt:lpstr>
      <vt:lpstr>Apresentação do PowerPoint</vt:lpstr>
      <vt:lpstr>Apresentação do PowerPoint</vt:lpstr>
      <vt:lpstr>TERMO DE AUTORIZAÇÃO (OBRIGATÓRIO PARA O PROCESSO DE VALIDAÇÃO NO MEMORIA)</vt:lpstr>
      <vt:lpstr>TERMO DE AUTORIZAÇÃO (CONTINUAÇÃO)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SEU TEXTO AQUI</dc:title>
  <dc:creator>Claudia da Escossia Collaco</dc:creator>
  <cp:lastModifiedBy>Tatiana Dutra</cp:lastModifiedBy>
  <cp:revision>44</cp:revision>
  <dcterms:created xsi:type="dcterms:W3CDTF">2022-04-28T18:55:02Z</dcterms:created>
  <dcterms:modified xsi:type="dcterms:W3CDTF">2024-08-26T23:11:04Z</dcterms:modified>
</cp:coreProperties>
</file>